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Class: </a:t>
            </a:r>
            <a:r>
              <a:rPr lang="en-US" sz="3600" b="1" dirty="0" err="1" smtClean="0"/>
              <a:t>Cestoda</a:t>
            </a:r>
            <a:r>
              <a:rPr lang="en-US" sz="3600" b="1" dirty="0" smtClean="0"/>
              <a:t> (Tape Worm) </a:t>
            </a:r>
            <a:r>
              <a:rPr lang="ar-SA" sz="3600" b="1" dirty="0" smtClean="0"/>
              <a:t>الديدان الشريطية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C:\Users\sony\Desktop\GP21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566319"/>
            <a:ext cx="3352800" cy="3291681"/>
          </a:xfrm>
          <a:prstGeom prst="rect">
            <a:avLst/>
          </a:prstGeom>
          <a:noFill/>
        </p:spPr>
      </p:pic>
      <p:pic>
        <p:nvPicPr>
          <p:cNvPr id="5" name="Picture 4" descr="Image result for tape wor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581401"/>
            <a:ext cx="31527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33480"/>
            <a:ext cx="6934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General characteristics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P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 species are parasitic.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Flat-segmented body, various length, few mm to several meters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 digestive system, cuticle of the body has pores in which  nutrients is absorbed.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mage result for tape wor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1"/>
            <a:ext cx="2895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696879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P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PH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P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P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Excretory and nervous systems are present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chinococcus_lifecycl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85800"/>
            <a:ext cx="7162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Clinical manifestations</a:t>
            </a:r>
            <a:r>
              <a:rPr lang="en-US" i="1" dirty="0" smtClean="0"/>
              <a:t>. </a:t>
            </a:r>
            <a:r>
              <a:rPr lang="en-US" dirty="0" smtClean="0"/>
              <a:t>asymptomatic, but liver cysts may cause hepatic dysfunction. Cysts in the lungs can erode into a bronchus, causing bloody sputum; end cerebral cysts can cause headache and focal neurologic sings. </a:t>
            </a:r>
          </a:p>
          <a:p>
            <a:pPr lvl="0"/>
            <a:r>
              <a:rPr lang="en-US" b="1" dirty="0" smtClean="0"/>
              <a:t>Diagnosis</a:t>
            </a:r>
            <a:r>
              <a:rPr lang="en-US" i="1" dirty="0" smtClean="0"/>
              <a:t>: </a:t>
            </a:r>
            <a:r>
              <a:rPr lang="en-US" dirty="0" smtClean="0"/>
              <a:t>X-ray, Ultrasound. </a:t>
            </a:r>
          </a:p>
          <a:p>
            <a:pPr lvl="0"/>
            <a:r>
              <a:rPr lang="en-US" b="1" dirty="0" smtClean="0"/>
              <a:t>Prevention</a:t>
            </a:r>
            <a:r>
              <a:rPr lang="en-US" i="1" dirty="0" smtClean="0"/>
              <a:t> </a:t>
            </a:r>
            <a:r>
              <a:rPr lang="en-US" dirty="0" smtClean="0"/>
              <a:t>of human disease involves not feeding the entrails of slaughtered sheep to dogs. 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Body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consist 3 regions: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scolex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suckers  (grooves), muscular suckers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acetabula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cup shape) or hooks (armed)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B- </a:t>
            </a: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Neck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germinal portion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C- </a:t>
            </a:r>
            <a:r>
              <a:rPr lang="en-US" sz="2000" b="1" dirty="0" err="1" smtClean="0"/>
              <a:t>Strobila</a:t>
            </a:r>
            <a:r>
              <a:rPr lang="en-US" sz="2000" dirty="0" smtClean="0"/>
              <a:t>: immature, mature, gravid </a:t>
            </a:r>
            <a:r>
              <a:rPr lang="en-US" sz="2000" dirty="0" err="1" smtClean="0"/>
              <a:t>proglottid</a:t>
            </a:r>
            <a:r>
              <a:rPr lang="en-US" sz="2000" dirty="0" smtClean="0"/>
              <a:t> </a:t>
            </a:r>
          </a:p>
          <a:p>
            <a:pPr lvl="0">
              <a:buNone/>
            </a:pPr>
            <a:r>
              <a:rPr lang="en-US" sz="2000" dirty="0" smtClean="0"/>
              <a:t>All are hermaphrodite, each segment has developed reproductive system (male &amp; female). </a:t>
            </a:r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Image result for tape wor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0"/>
            <a:ext cx="5867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/>
              <a:t>Taenia</a:t>
            </a:r>
            <a:r>
              <a:rPr lang="en-US" b="1" i="1" dirty="0" smtClean="0"/>
              <a:t> </a:t>
            </a:r>
            <a:r>
              <a:rPr lang="en-US" b="1" i="1" dirty="0" err="1" smtClean="0"/>
              <a:t>solium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229600" cy="4525963"/>
          </a:xfrm>
        </p:spPr>
        <p:txBody>
          <a:bodyPr/>
          <a:lstStyle/>
          <a:p>
            <a:pPr lvl="0"/>
            <a:r>
              <a:rPr lang="en-US" b="1" dirty="0" smtClean="0"/>
              <a:t>Common </a:t>
            </a:r>
            <a:r>
              <a:rPr lang="en-US" b="1" dirty="0" smtClean="0"/>
              <a:t>name/location</a:t>
            </a:r>
            <a:r>
              <a:rPr lang="en-US" dirty="0" smtClean="0"/>
              <a:t>: pork or armed tapeworm/small intestine of human.</a:t>
            </a:r>
          </a:p>
          <a:p>
            <a:pPr lvl="0"/>
            <a:r>
              <a:rPr lang="en-US" b="1" dirty="0" smtClean="0"/>
              <a:t>Length</a:t>
            </a:r>
            <a:r>
              <a:rPr lang="en-US" dirty="0" smtClean="0"/>
              <a:t>: 2-7 meters. </a:t>
            </a:r>
          </a:p>
          <a:p>
            <a:pPr lvl="0"/>
            <a:r>
              <a:rPr lang="en-US" b="1" dirty="0" err="1" smtClean="0"/>
              <a:t>Proglottids</a:t>
            </a:r>
            <a:r>
              <a:rPr lang="en-US" dirty="0" smtClean="0"/>
              <a:t> </a:t>
            </a:r>
            <a:r>
              <a:rPr lang="en-US" b="1" dirty="0" smtClean="0"/>
              <a:t>no</a:t>
            </a:r>
            <a:r>
              <a:rPr lang="en-US" dirty="0" smtClean="0"/>
              <a:t>. 800-900.</a:t>
            </a:r>
          </a:p>
          <a:p>
            <a:pPr lvl="0"/>
            <a:r>
              <a:rPr lang="en-US" b="1" dirty="0" smtClean="0"/>
              <a:t>Disease</a:t>
            </a:r>
            <a:r>
              <a:rPr lang="en-US" dirty="0" smtClean="0"/>
              <a:t>: </a:t>
            </a:r>
            <a:r>
              <a:rPr lang="en-US" dirty="0" err="1" smtClean="0"/>
              <a:t>Taeniasis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mage result for taenia soli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971800"/>
            <a:ext cx="5715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60000"/>
              </a:lnSpc>
            </a:pPr>
            <a:r>
              <a:rPr lang="en-US" sz="3400" b="1" dirty="0" smtClean="0"/>
              <a:t>Infective stage</a:t>
            </a:r>
            <a:r>
              <a:rPr lang="en-US" sz="3400" dirty="0" smtClean="0"/>
              <a:t>: </a:t>
            </a:r>
            <a:r>
              <a:rPr lang="en-US" sz="3400" i="1" dirty="0" err="1" smtClean="0"/>
              <a:t>Cysticercus</a:t>
            </a:r>
            <a:r>
              <a:rPr lang="en-US" sz="3400" i="1" dirty="0" smtClean="0"/>
              <a:t> cellulose</a:t>
            </a:r>
            <a:r>
              <a:rPr lang="en-US" sz="3400" dirty="0" smtClean="0"/>
              <a:t> </a:t>
            </a:r>
          </a:p>
          <a:p>
            <a:pPr lvl="0" algn="just">
              <a:lnSpc>
                <a:spcPct val="160000"/>
              </a:lnSpc>
            </a:pPr>
            <a:r>
              <a:rPr lang="en-US" sz="3400" b="1" dirty="0" smtClean="0"/>
              <a:t>Intermediate host</a:t>
            </a:r>
            <a:r>
              <a:rPr lang="en-US" sz="3400" dirty="0" smtClean="0"/>
              <a:t>: muscle of pigs. </a:t>
            </a:r>
          </a:p>
          <a:p>
            <a:pPr lvl="0" algn="just">
              <a:lnSpc>
                <a:spcPct val="160000"/>
              </a:lnSpc>
            </a:pPr>
            <a:r>
              <a:rPr lang="en-US" sz="3400" b="1" dirty="0" smtClean="0"/>
              <a:t>Distribution</a:t>
            </a:r>
            <a:r>
              <a:rPr lang="en-US" sz="3400" i="1" dirty="0" smtClean="0"/>
              <a:t>:</a:t>
            </a:r>
            <a:r>
              <a:rPr lang="ru-RU" sz="3400" dirty="0" smtClean="0"/>
              <a:t> Teniasis and cysticercosis occur worldwide but is endemic in areas of Asia, South America, and eastern Europe </a:t>
            </a:r>
            <a:r>
              <a:rPr lang="en-US" sz="3400" dirty="0" smtClean="0"/>
              <a:t>.</a:t>
            </a:r>
          </a:p>
          <a:p>
            <a:pPr lvl="0" algn="just">
              <a:lnSpc>
                <a:spcPct val="160000"/>
              </a:lnSpc>
            </a:pPr>
            <a:r>
              <a:rPr lang="en-US" sz="3400" b="1" dirty="0" smtClean="0"/>
              <a:t>Morphology </a:t>
            </a:r>
            <a:r>
              <a:rPr lang="en-US" sz="3400" i="1" dirty="0" smtClean="0"/>
              <a:t>T. </a:t>
            </a:r>
            <a:r>
              <a:rPr lang="en-US" sz="3400" i="1" dirty="0" err="1" smtClean="0"/>
              <a:t>solium</a:t>
            </a:r>
            <a:r>
              <a:rPr lang="en-US" sz="3400" dirty="0" smtClean="0"/>
              <a:t> can be identified by its </a:t>
            </a:r>
            <a:r>
              <a:rPr lang="en-US" sz="3400" dirty="0" err="1" smtClean="0"/>
              <a:t>scolex</a:t>
            </a:r>
            <a:r>
              <a:rPr lang="en-US" sz="3400" dirty="0" smtClean="0"/>
              <a:t> with 4 suckers and circle of hooks by its gravid </a:t>
            </a:r>
            <a:r>
              <a:rPr lang="en-US" sz="3400" dirty="0" err="1" smtClean="0"/>
              <a:t>proglottids</a:t>
            </a:r>
            <a:r>
              <a:rPr lang="en-US" sz="3400" dirty="0" smtClean="0"/>
              <a:t>, which have 7-12 primary uterine branches. Larva of </a:t>
            </a:r>
            <a:r>
              <a:rPr lang="en-US" sz="3400" i="1" dirty="0" err="1" smtClean="0"/>
              <a:t>T.solium</a:t>
            </a:r>
            <a:r>
              <a:rPr lang="en-US" sz="3400" dirty="0" smtClean="0"/>
              <a:t> called </a:t>
            </a:r>
            <a:r>
              <a:rPr lang="en-US" sz="3400" i="1" dirty="0" err="1" smtClean="0"/>
              <a:t>cysticercus</a:t>
            </a:r>
            <a:r>
              <a:rPr lang="en-US" sz="3400" i="1" dirty="0" smtClean="0"/>
              <a:t>. </a:t>
            </a:r>
            <a:r>
              <a:rPr lang="en-US" sz="3400" dirty="0" smtClean="0"/>
              <a:t>A </a:t>
            </a:r>
            <a:r>
              <a:rPr lang="en-US" sz="3400" dirty="0" err="1" smtClean="0"/>
              <a:t>cysticercus</a:t>
            </a:r>
            <a:r>
              <a:rPr lang="en-US" sz="3400" dirty="0" smtClean="0"/>
              <a:t> consist of a pea-sized fluid-filled bladder with an </a:t>
            </a:r>
            <a:r>
              <a:rPr lang="en-US" sz="3400" dirty="0" err="1" smtClean="0"/>
              <a:t>invaginated</a:t>
            </a:r>
            <a:r>
              <a:rPr lang="en-US" sz="3400" dirty="0" smtClean="0"/>
              <a:t> </a:t>
            </a:r>
            <a:r>
              <a:rPr lang="en-US" sz="3400" dirty="0" err="1" smtClean="0"/>
              <a:t>scolex</a:t>
            </a:r>
            <a:r>
              <a:rPr lang="en-US" sz="3400" dirty="0" smtClean="0"/>
              <a:t>. </a:t>
            </a:r>
          </a:p>
          <a:p>
            <a:pPr lvl="0" algn="just">
              <a:lnSpc>
                <a:spcPct val="160000"/>
              </a:lnSpc>
            </a:pPr>
            <a:r>
              <a:rPr lang="en-US" sz="3400" b="1" dirty="0" smtClean="0"/>
              <a:t>Diagnosis:</a:t>
            </a:r>
            <a:r>
              <a:rPr lang="en-US" sz="3400" dirty="0" smtClean="0"/>
              <a:t> ova in stool. </a:t>
            </a:r>
          </a:p>
          <a:p>
            <a:endParaRPr lang="en-US" dirty="0"/>
          </a:p>
        </p:txBody>
      </p:sp>
      <p:pic>
        <p:nvPicPr>
          <p:cNvPr id="4" name="Picture 3" descr="Image result for taenia soli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86200"/>
            <a:ext cx="34473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Life Cycle of </a:t>
            </a:r>
            <a:r>
              <a:rPr lang="en-US" b="1" i="1" dirty="0" smtClean="0"/>
              <a:t>T. </a:t>
            </a:r>
            <a:r>
              <a:rPr lang="en-US" b="1" i="1" dirty="0" err="1" smtClean="0"/>
              <a:t>solium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010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Taenia</a:t>
            </a:r>
            <a:r>
              <a:rPr lang="en-US" b="1" i="1" dirty="0" smtClean="0"/>
              <a:t> </a:t>
            </a:r>
            <a:r>
              <a:rPr lang="en-US" b="1" i="1" dirty="0" err="1" smtClean="0"/>
              <a:t>saginata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lvl="0"/>
            <a:r>
              <a:rPr lang="en-US" b="1" dirty="0" smtClean="0"/>
              <a:t>Common name/location</a:t>
            </a:r>
            <a:r>
              <a:rPr lang="en-US" dirty="0" smtClean="0"/>
              <a:t>: beef or un-armed tapeworm/small intestine of human.</a:t>
            </a:r>
          </a:p>
          <a:p>
            <a:pPr lvl="0"/>
            <a:r>
              <a:rPr lang="en-US" b="1" dirty="0" smtClean="0"/>
              <a:t>Length</a:t>
            </a:r>
            <a:r>
              <a:rPr lang="en-US" dirty="0" smtClean="0"/>
              <a:t>: up to 25 meters. </a:t>
            </a:r>
          </a:p>
          <a:p>
            <a:pPr lvl="0">
              <a:buNone/>
            </a:pPr>
            <a:r>
              <a:rPr lang="en-US" b="1" dirty="0" err="1" smtClean="0"/>
              <a:t>Proglottids</a:t>
            </a:r>
            <a:r>
              <a:rPr lang="en-US" dirty="0" smtClean="0"/>
              <a:t> </a:t>
            </a:r>
            <a:r>
              <a:rPr lang="en-US" b="1" dirty="0" smtClean="0"/>
              <a:t>no</a:t>
            </a:r>
            <a:r>
              <a:rPr lang="en-US" dirty="0" smtClean="0"/>
              <a:t>. 1000-2000.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0"/>
            <a:ext cx="4407739" cy="284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Image result for taenia sagin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50000"/>
              </a:lnSpc>
            </a:pPr>
            <a:r>
              <a:rPr lang="en-GB" sz="1600" b="1" dirty="0" smtClean="0"/>
              <a:t>Distribution</a:t>
            </a:r>
            <a:r>
              <a:rPr lang="en-GB" sz="1600" b="1" i="1" dirty="0" smtClean="0"/>
              <a:t>: </a:t>
            </a:r>
            <a:r>
              <a:rPr lang="en-GB" sz="1600" dirty="0" smtClean="0"/>
              <a:t>occur worldwide but is endemic in areas of Asia, South America, and eastern Europe</a:t>
            </a:r>
            <a:endParaRPr lang="en-US" sz="1600" dirty="0" smtClean="0"/>
          </a:p>
          <a:p>
            <a:pPr lvl="0" algn="just">
              <a:lnSpc>
                <a:spcPct val="150000"/>
              </a:lnSpc>
            </a:pPr>
            <a:r>
              <a:rPr lang="en-US" sz="1600" b="1" dirty="0" smtClean="0"/>
              <a:t>Disease</a:t>
            </a:r>
            <a:r>
              <a:rPr lang="en-US" sz="1600" dirty="0" smtClean="0"/>
              <a:t>: </a:t>
            </a:r>
            <a:r>
              <a:rPr lang="en-US" sz="1600" dirty="0" err="1" smtClean="0"/>
              <a:t>Taeniasis</a:t>
            </a:r>
            <a:r>
              <a:rPr lang="en-US" sz="1600" dirty="0" smtClean="0"/>
              <a:t> </a:t>
            </a:r>
          </a:p>
          <a:p>
            <a:pPr lvl="0" algn="just">
              <a:lnSpc>
                <a:spcPct val="150000"/>
              </a:lnSpc>
            </a:pPr>
            <a:r>
              <a:rPr lang="en-US" sz="1600" b="1" dirty="0" smtClean="0"/>
              <a:t>Infective stage</a:t>
            </a:r>
            <a:r>
              <a:rPr lang="en-US" sz="1600" dirty="0" smtClean="0"/>
              <a:t>: </a:t>
            </a:r>
            <a:r>
              <a:rPr lang="en-US" sz="1600" dirty="0" err="1" smtClean="0"/>
              <a:t>Cysticercus</a:t>
            </a:r>
            <a:r>
              <a:rPr lang="en-US" sz="1600" dirty="0" smtClean="0"/>
              <a:t> </a:t>
            </a:r>
            <a:r>
              <a:rPr lang="en-US" sz="1600" dirty="0" err="1" smtClean="0"/>
              <a:t>bovis</a:t>
            </a:r>
            <a:r>
              <a:rPr lang="en-US" sz="1600" dirty="0" smtClean="0"/>
              <a:t> </a:t>
            </a:r>
          </a:p>
          <a:p>
            <a:pPr lvl="0" algn="just">
              <a:lnSpc>
                <a:spcPct val="150000"/>
              </a:lnSpc>
            </a:pPr>
            <a:r>
              <a:rPr lang="en-US" sz="1600" b="1" dirty="0" smtClean="0"/>
              <a:t>Intermediate host</a:t>
            </a:r>
            <a:r>
              <a:rPr lang="en-US" sz="1600" dirty="0" smtClean="0"/>
              <a:t>: muscle of cows </a:t>
            </a:r>
          </a:p>
          <a:p>
            <a:pPr lvl="0" algn="just">
              <a:lnSpc>
                <a:spcPct val="150000"/>
              </a:lnSpc>
            </a:pPr>
            <a:r>
              <a:rPr lang="en-US" sz="1600" b="1" dirty="0" smtClean="0"/>
              <a:t>Morphology</a:t>
            </a:r>
            <a:r>
              <a:rPr lang="en-US" sz="1600" i="1" dirty="0" smtClean="0"/>
              <a:t>. T. </a:t>
            </a:r>
            <a:r>
              <a:rPr lang="en-US" sz="1600" i="1" dirty="0" err="1" smtClean="0"/>
              <a:t>saginata</a:t>
            </a:r>
            <a:r>
              <a:rPr lang="en-US" sz="1600" dirty="0" smtClean="0"/>
              <a:t> can be identified by its </a:t>
            </a:r>
            <a:r>
              <a:rPr lang="en-US" sz="1600" dirty="0" err="1" smtClean="0"/>
              <a:t>scolex</a:t>
            </a:r>
            <a:r>
              <a:rPr lang="en-US" sz="1600" dirty="0" smtClean="0"/>
              <a:t> with 4 suckers without </a:t>
            </a:r>
            <a:r>
              <a:rPr lang="en-US" sz="1600" dirty="0" err="1" smtClean="0"/>
              <a:t>hooklets</a:t>
            </a:r>
            <a:r>
              <a:rPr lang="en-US" sz="1600" dirty="0" smtClean="0"/>
              <a:t>. Its gravid </a:t>
            </a:r>
            <a:r>
              <a:rPr lang="en-US" sz="1600" dirty="0" err="1" smtClean="0"/>
              <a:t>proglottids</a:t>
            </a:r>
            <a:r>
              <a:rPr lang="en-US" sz="1600" dirty="0" smtClean="0"/>
              <a:t> have 17-35 primary uterine branches. Larva of </a:t>
            </a:r>
            <a:r>
              <a:rPr lang="en-US" sz="1600" i="1" dirty="0" err="1" smtClean="0"/>
              <a:t>T.saginata</a:t>
            </a:r>
            <a:r>
              <a:rPr lang="en-US" sz="1600" dirty="0" smtClean="0"/>
              <a:t> called </a:t>
            </a:r>
            <a:r>
              <a:rPr lang="en-US" sz="1600" b="1" i="1" dirty="0" err="1" smtClean="0"/>
              <a:t>cysticercus</a:t>
            </a:r>
            <a:r>
              <a:rPr lang="en-US" sz="1600" i="1" dirty="0" smtClean="0"/>
              <a:t>.</a:t>
            </a:r>
            <a:endParaRPr lang="en-US" sz="1600" dirty="0" smtClean="0"/>
          </a:p>
          <a:p>
            <a:pPr lvl="0" algn="just">
              <a:lnSpc>
                <a:spcPct val="150000"/>
              </a:lnSpc>
            </a:pPr>
            <a:r>
              <a:rPr lang="en-US" sz="1600" b="1" dirty="0" smtClean="0"/>
              <a:t>Diagnosis</a:t>
            </a:r>
            <a:r>
              <a:rPr lang="en-US" sz="1600" dirty="0" smtClean="0"/>
              <a:t>: ova in stool </a:t>
            </a:r>
          </a:p>
          <a:p>
            <a:pPr lvl="0" algn="just">
              <a:lnSpc>
                <a:spcPct val="150000"/>
              </a:lnSpc>
            </a:pPr>
            <a:r>
              <a:rPr lang="en-US" sz="1600" b="1" dirty="0" err="1" smtClean="0"/>
              <a:t>Transmittion</a:t>
            </a:r>
            <a:r>
              <a:rPr lang="en-US" sz="1600" b="1" dirty="0" smtClean="0"/>
              <a:t>:</a:t>
            </a:r>
            <a:r>
              <a:rPr lang="en-US" sz="1600" dirty="0" smtClean="0"/>
              <a:t> fecal-oral</a:t>
            </a:r>
          </a:p>
          <a:p>
            <a:pPr lvl="0" algn="just">
              <a:lnSpc>
                <a:spcPct val="150000"/>
              </a:lnSpc>
            </a:pPr>
            <a:r>
              <a:rPr lang="en-US" sz="1600" b="1" dirty="0" smtClean="0"/>
              <a:t>Laboratory diagnosis</a:t>
            </a:r>
            <a:r>
              <a:rPr lang="en-US" sz="1600" i="1" dirty="0" smtClean="0"/>
              <a:t>:</a:t>
            </a:r>
            <a:r>
              <a:rPr lang="en-US" sz="1600" dirty="0" smtClean="0"/>
              <a:t> gravid </a:t>
            </a:r>
            <a:r>
              <a:rPr lang="en-US" sz="1600" dirty="0" err="1" smtClean="0"/>
              <a:t>proglottids</a:t>
            </a:r>
            <a:r>
              <a:rPr lang="en-US" sz="1600" dirty="0" smtClean="0"/>
              <a:t> (with 17-35 uterine branches) may be found in the stools.</a:t>
            </a:r>
          </a:p>
          <a:p>
            <a:pPr lvl="0" algn="just">
              <a:lnSpc>
                <a:spcPct val="150000"/>
              </a:lnSpc>
            </a:pPr>
            <a:r>
              <a:rPr lang="en-US" sz="1600" b="1" dirty="0" smtClean="0"/>
              <a:t>Prevention.</a:t>
            </a:r>
            <a:r>
              <a:rPr lang="en-US" sz="1600" i="1" dirty="0" smtClean="0"/>
              <a:t> </a:t>
            </a:r>
            <a:r>
              <a:rPr lang="en-US" sz="1600" dirty="0" smtClean="0"/>
              <a:t>Prevention of </a:t>
            </a:r>
            <a:r>
              <a:rPr lang="en-US" sz="1600" dirty="0" err="1" smtClean="0"/>
              <a:t>taeniasis</a:t>
            </a:r>
            <a:r>
              <a:rPr lang="en-US" sz="1600" dirty="0" smtClean="0"/>
              <a:t> </a:t>
            </a:r>
            <a:r>
              <a:rPr lang="en-US" sz="1600" i="1" dirty="0" err="1" smtClean="0"/>
              <a:t>saginata</a:t>
            </a:r>
            <a:r>
              <a:rPr lang="en-US" sz="1600" i="1" dirty="0" smtClean="0"/>
              <a:t> </a:t>
            </a:r>
            <a:r>
              <a:rPr lang="en-US" sz="1600" dirty="0" smtClean="0"/>
              <a:t>involves cooking beef adequately and preventing cattle from ingesting human feces by disposing of waste properly. </a:t>
            </a:r>
          </a:p>
          <a:p>
            <a:pPr lvl="0" algn="just">
              <a:lnSpc>
                <a:spcPct val="150000"/>
              </a:lnSpc>
            </a:pPr>
            <a:r>
              <a:rPr lang="en-US" sz="1600" b="1" dirty="0" smtClean="0"/>
              <a:t>Clinical manifestation of </a:t>
            </a:r>
            <a:r>
              <a:rPr lang="en-US" sz="1600" b="1" dirty="0" err="1" smtClean="0"/>
              <a:t>teniasis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soleum</a:t>
            </a:r>
            <a:r>
              <a:rPr lang="en-US" sz="1600" b="1" dirty="0" smtClean="0"/>
              <a:t> and </a:t>
            </a:r>
            <a:r>
              <a:rPr lang="en-US" sz="1600" b="1" dirty="0" err="1" smtClean="0"/>
              <a:t>teniasis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saginata</a:t>
            </a:r>
            <a:r>
              <a:rPr lang="en-US" sz="1600" i="1" dirty="0" smtClean="0"/>
              <a:t>:</a:t>
            </a:r>
            <a:r>
              <a:rPr lang="en-US" sz="1600" dirty="0" smtClean="0"/>
              <a:t> abdominal pain, nausea, diarrhea, weight loss, infection may by asymptomatic</a:t>
            </a:r>
          </a:p>
          <a:p>
            <a:pPr algn="just">
              <a:lnSpc>
                <a:spcPct val="150000"/>
              </a:lnSpc>
            </a:pPr>
            <a:endParaRPr lang="en-US" sz="1600" dirty="0"/>
          </a:p>
        </p:txBody>
      </p:sp>
      <p:pic>
        <p:nvPicPr>
          <p:cNvPr id="5" name="Picture 2" descr="Image result for taenia sagin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648200"/>
            <a:ext cx="4800600" cy="2209800"/>
          </a:xfrm>
          <a:prstGeom prst="rect">
            <a:avLst/>
          </a:prstGeom>
          <a:noFill/>
        </p:spPr>
      </p:pic>
      <p:pic>
        <p:nvPicPr>
          <p:cNvPr id="6" name="Picture 5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48201"/>
            <a:ext cx="411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 err="1" smtClean="0"/>
              <a:t>Echinococcus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granulosus</a:t>
            </a:r>
            <a:r>
              <a:rPr lang="en-US" sz="3200" b="1" dirty="0" smtClean="0"/>
              <a:t> (dog tapeworm)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1066799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1800" b="1" dirty="0" smtClean="0"/>
              <a:t>Common name/Location</a:t>
            </a:r>
            <a:r>
              <a:rPr lang="en-US" sz="1800" dirty="0" smtClean="0"/>
              <a:t>: </a:t>
            </a:r>
            <a:r>
              <a:rPr lang="en-US" sz="1800" dirty="0" err="1" smtClean="0"/>
              <a:t>Hydatid</a:t>
            </a:r>
            <a:r>
              <a:rPr lang="en-US" sz="1800" dirty="0" smtClean="0"/>
              <a:t> tapeworm </a:t>
            </a:r>
            <a:r>
              <a:rPr lang="ar-SA" sz="1800" dirty="0" smtClean="0"/>
              <a:t>الشريطية العدرية</a:t>
            </a:r>
            <a:r>
              <a:rPr lang="en-US" sz="1800" dirty="0" smtClean="0"/>
              <a:t>/ small intestine of carnivorous mammals.</a:t>
            </a:r>
          </a:p>
          <a:p>
            <a:pPr lvl="0" algn="just">
              <a:lnSpc>
                <a:spcPct val="170000"/>
              </a:lnSpc>
            </a:pPr>
            <a:r>
              <a:rPr lang="en-US" sz="6400" b="1" dirty="0" smtClean="0"/>
              <a:t>No. of </a:t>
            </a:r>
            <a:r>
              <a:rPr lang="en-US" sz="6400" b="1" dirty="0" err="1" smtClean="0"/>
              <a:t>proglottids</a:t>
            </a:r>
            <a:r>
              <a:rPr lang="en-US" sz="6400" dirty="0" smtClean="0"/>
              <a:t>: 3</a:t>
            </a:r>
          </a:p>
          <a:p>
            <a:pPr lvl="0" algn="just">
              <a:lnSpc>
                <a:spcPct val="170000"/>
              </a:lnSpc>
            </a:pPr>
            <a:r>
              <a:rPr lang="en-US" sz="6400" b="1" dirty="0" smtClean="0"/>
              <a:t>Intermediate host</a:t>
            </a:r>
            <a:r>
              <a:rPr lang="en-US" sz="6400" dirty="0" smtClean="0"/>
              <a:t>: livestock </a:t>
            </a:r>
            <a:r>
              <a:rPr lang="ar-SA" sz="6400" dirty="0" smtClean="0"/>
              <a:t>(ماشية)</a:t>
            </a:r>
            <a:r>
              <a:rPr lang="en-US" sz="6400" dirty="0" smtClean="0"/>
              <a:t> and human.</a:t>
            </a:r>
          </a:p>
          <a:p>
            <a:pPr lvl="0" algn="just">
              <a:lnSpc>
                <a:spcPct val="170000"/>
              </a:lnSpc>
            </a:pPr>
            <a:r>
              <a:rPr lang="en-US" sz="6400" b="1" dirty="0" smtClean="0"/>
              <a:t>Final</a:t>
            </a:r>
            <a:r>
              <a:rPr lang="en-US" sz="6400" dirty="0" smtClean="0"/>
              <a:t> </a:t>
            </a:r>
            <a:r>
              <a:rPr lang="en-US" sz="6400" b="1" dirty="0" smtClean="0"/>
              <a:t>host</a:t>
            </a:r>
            <a:r>
              <a:rPr lang="en-US" sz="6400" dirty="0" smtClean="0"/>
              <a:t>: carnivorous (dogs, fox etc.)</a:t>
            </a:r>
          </a:p>
          <a:p>
            <a:pPr lvl="0" algn="just">
              <a:lnSpc>
                <a:spcPct val="170000"/>
              </a:lnSpc>
            </a:pPr>
            <a:r>
              <a:rPr lang="en-US" sz="6400" b="1" dirty="0" smtClean="0"/>
              <a:t>Infective stage of intermediate host: </a:t>
            </a:r>
            <a:r>
              <a:rPr lang="en-US" sz="6400" dirty="0" smtClean="0"/>
              <a:t>egg</a:t>
            </a:r>
          </a:p>
          <a:p>
            <a:pPr lvl="0" algn="just">
              <a:lnSpc>
                <a:spcPct val="170000"/>
              </a:lnSpc>
            </a:pPr>
            <a:r>
              <a:rPr lang="en-US" sz="6400" b="1" dirty="0" smtClean="0"/>
              <a:t>Infective stage of final host: </a:t>
            </a:r>
            <a:r>
              <a:rPr lang="en-US" sz="6400" dirty="0" err="1" smtClean="0"/>
              <a:t>hydatid</a:t>
            </a:r>
            <a:r>
              <a:rPr lang="en-US" sz="6400" dirty="0" smtClean="0"/>
              <a:t> cyst </a:t>
            </a:r>
            <a:r>
              <a:rPr lang="ar-SA" sz="6400" dirty="0" smtClean="0"/>
              <a:t>الكيس المائي </a:t>
            </a:r>
            <a:endParaRPr lang="en-US" sz="6400" dirty="0" smtClean="0"/>
          </a:p>
          <a:p>
            <a:pPr lvl="0" algn="just">
              <a:lnSpc>
                <a:spcPct val="170000"/>
              </a:lnSpc>
            </a:pPr>
            <a:r>
              <a:rPr lang="en-US" sz="6400" b="1" dirty="0" smtClean="0"/>
              <a:t>Disease: </a:t>
            </a:r>
            <a:r>
              <a:rPr lang="en-US" sz="6400" dirty="0" err="1" smtClean="0"/>
              <a:t>Hydatid</a:t>
            </a:r>
            <a:r>
              <a:rPr lang="en-US" sz="6400" dirty="0" smtClean="0"/>
              <a:t> cyst (</a:t>
            </a:r>
            <a:r>
              <a:rPr lang="en-US" sz="6400" dirty="0" err="1" smtClean="0"/>
              <a:t>Echinococcosis</a:t>
            </a:r>
            <a:r>
              <a:rPr lang="en-US" sz="6400" dirty="0" smtClean="0"/>
              <a:t>) </a:t>
            </a:r>
          </a:p>
          <a:p>
            <a:pPr lvl="0" algn="just">
              <a:lnSpc>
                <a:spcPct val="170000"/>
              </a:lnSpc>
            </a:pPr>
            <a:r>
              <a:rPr lang="en-US" sz="6400" dirty="0" smtClean="0"/>
              <a:t>Distribution:  is found in northern Europe, Siberia, Canada, the USA.</a:t>
            </a:r>
          </a:p>
          <a:p>
            <a:pPr lvl="0" algn="just">
              <a:lnSpc>
                <a:spcPct val="170000"/>
              </a:lnSpc>
            </a:pPr>
            <a:r>
              <a:rPr lang="en-US" sz="6400" b="1" dirty="0" smtClean="0"/>
              <a:t>Morphology</a:t>
            </a:r>
            <a:r>
              <a:rPr lang="en-US" sz="6400" i="1" dirty="0" smtClean="0"/>
              <a:t>.</a:t>
            </a:r>
            <a:r>
              <a:rPr lang="en-US" sz="6400" dirty="0" smtClean="0"/>
              <a:t> Worm is up to 3-5 mm. </a:t>
            </a:r>
            <a:r>
              <a:rPr lang="en-US" sz="6400" dirty="0" err="1" smtClean="0"/>
              <a:t>Scolex</a:t>
            </a:r>
            <a:r>
              <a:rPr lang="en-US" sz="6400" dirty="0" smtClean="0"/>
              <a:t> has suckers and hooks. A neck is short. </a:t>
            </a:r>
            <a:r>
              <a:rPr lang="en-US" sz="6400" dirty="0" err="1" smtClean="0"/>
              <a:t>Strobila</a:t>
            </a:r>
            <a:r>
              <a:rPr lang="en-US" sz="6400" dirty="0" smtClean="0"/>
              <a:t> has 3-5 </a:t>
            </a:r>
            <a:r>
              <a:rPr lang="en-US" sz="6400" dirty="0" err="1" smtClean="0"/>
              <a:t>proglottides</a:t>
            </a:r>
            <a:r>
              <a:rPr lang="en-US" sz="6400" dirty="0" smtClean="0"/>
              <a:t>. Posterior segment (mature) is the largest and contains uterus with the </a:t>
            </a:r>
            <a:r>
              <a:rPr lang="en-US" sz="6400" dirty="0" err="1" smtClean="0"/>
              <a:t>haustrums</a:t>
            </a:r>
            <a:r>
              <a:rPr lang="en-US" sz="6400" dirty="0" smtClean="0"/>
              <a:t>, genital pore situated in the back of the </a:t>
            </a:r>
            <a:r>
              <a:rPr lang="en-US" sz="6400" dirty="0" err="1" smtClean="0"/>
              <a:t>proglottid</a:t>
            </a:r>
            <a:r>
              <a:rPr lang="en-US" sz="6400" dirty="0" smtClean="0"/>
              <a:t>.</a:t>
            </a:r>
          </a:p>
          <a:p>
            <a:pPr lvl="0" algn="just">
              <a:lnSpc>
                <a:spcPct val="170000"/>
              </a:lnSpc>
            </a:pPr>
            <a:r>
              <a:rPr lang="en-US" sz="6400" b="1" dirty="0" smtClean="0"/>
              <a:t>Transmission:</a:t>
            </a:r>
            <a:r>
              <a:rPr lang="en-US" sz="6400" i="1" dirty="0" smtClean="0"/>
              <a:t> </a:t>
            </a:r>
            <a:r>
              <a:rPr lang="en-US" sz="6400" dirty="0" smtClean="0"/>
              <a:t>fecal-oral</a:t>
            </a:r>
            <a:r>
              <a:rPr lang="en-US" sz="6400" i="1" dirty="0" smtClean="0"/>
              <a:t> </a:t>
            </a:r>
            <a:endParaRPr lang="en-US" sz="5600" dirty="0" smtClean="0"/>
          </a:p>
          <a:p>
            <a:pPr>
              <a:buNone/>
            </a:pPr>
            <a:endParaRPr lang="en-US" sz="56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029200" y="838201"/>
          <a:ext cx="4114800" cy="3000375"/>
        </p:xfrm>
        <a:graphic>
          <a:graphicData uri="http://schemas.openxmlformats.org/presentationml/2006/ole">
            <p:oleObj spid="_x0000_s25603" name="Slide" r:id="rId3" imgW="4570603" imgH="3427427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580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Microsoft Office PowerPoint Slide</vt:lpstr>
      <vt:lpstr>Class: Cestoda (Tape Worm) الديدان الشريطية  </vt:lpstr>
      <vt:lpstr>Slide 2</vt:lpstr>
      <vt:lpstr>Taenia solium </vt:lpstr>
      <vt:lpstr>Slide 4</vt:lpstr>
      <vt:lpstr>Life Cycle of T. solium   </vt:lpstr>
      <vt:lpstr>Taenia saginata </vt:lpstr>
      <vt:lpstr>Slide 7</vt:lpstr>
      <vt:lpstr>Slide 8</vt:lpstr>
      <vt:lpstr>Echinococcus granulosus (dog tapeworm) 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Class: Cestoda (Tape Worm) الديدان الشريطية  </dc:title>
  <dc:creator>Mohammed</dc:creator>
  <cp:lastModifiedBy>Mohammed</cp:lastModifiedBy>
  <cp:revision>11</cp:revision>
  <dcterms:created xsi:type="dcterms:W3CDTF">2006-08-16T00:00:00Z</dcterms:created>
  <dcterms:modified xsi:type="dcterms:W3CDTF">2018-12-12T06:34:38Z</dcterms:modified>
</cp:coreProperties>
</file>